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Nuni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FDD2A14-D6F4-4AC0-A569-C7ECFE3C2532}">
  <a:tblStyle styleId="{4FDD2A14-D6F4-4AC0-A569-C7ECFE3C25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unito-bold.fntdata"/><Relationship Id="rId47" Type="http://schemas.openxmlformats.org/officeDocument/2006/relationships/font" Target="fonts/Nunito-regular.fntdata"/><Relationship Id="rId49" Type="http://schemas.openxmlformats.org/officeDocument/2006/relationships/font" Target="fonts/Nuni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Nuni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aa272dd6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aa272dd6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aa272dd6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aa272dd6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aa272dd6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aa272dd6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aa272dd6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aa272dd6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a272dd6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aa272dd6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aa272dd6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aa272dd6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a272dd6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aa272dd6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a272dd6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aa272dd6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aa272dd6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aa272dd6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aa272dd6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aa272dd6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a99f0f0eb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a99f0f0eb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a272dd6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aa272dd6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aa272dd6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aa272dd6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aa3df90d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aa3df90d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aa3df90d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aa3df90d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aa3df90d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aa3df90d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aa3df90d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aa3df90d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aa3df90d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aa3df90d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aa3df90d5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aa3df90d5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a99f0f0eb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a99f0f0eb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99f0f0eb_0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a99f0f0eb_0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a99f0f0eb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a99f0f0eb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a9e12c7d1_1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a9e12c7d1_1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aa3df90d5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aa3df90d5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a99f0f0eb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a99f0f0eb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a9e12c7d1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a9e12c7d1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a9e12c7d1_1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a9e12c7d1_1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aa3df90d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aa3df90d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aa3df90d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aa3df90d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a9e4f87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a9e4f87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aa272dd6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aa272dd6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aa3df90d5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aa3df90d5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a9e12c7d1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a9e12c7d1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aa3df90d5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aa3df90d5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a99f0f0eb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a99f0f0eb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a99f0f0eb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a99f0f0eb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a99f0f0eb_0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a99f0f0eb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aa3df90d5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aa3df90d5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a99f0f0eb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a99f0f0eb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rive.google.com/drive/folders/1A8DhOPhZ-NMtKyJcrewnzmdSpFRDn_Ry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520900" y="1815750"/>
            <a:ext cx="60369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Implementation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Amee Sankeshwara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Deepa Varghese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Devyani Shrivastava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Vinaya D Bhat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819150" y="1379900"/>
            <a:ext cx="7505700" cy="30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Pseudo</a:t>
            </a:r>
            <a:r>
              <a:rPr b="1" lang="en"/>
              <a:t> Code: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Get stations collection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Applying "locationtext"= "Foster NB" filter on find query.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Document{{_id=5de86eaebab763deb2af2349, downstream=1117, numberlanes=3, locationtext=</a:t>
            </a:r>
            <a:r>
              <a:rPr lang="en" sz="1000">
                <a:highlight>
                  <a:srgbClr val="FFFF00"/>
                </a:highlight>
              </a:rPr>
              <a:t>Foster NB</a:t>
            </a:r>
            <a:r>
              <a:rPr lang="en" sz="1000"/>
              <a:t>, milepost=18.1, upstream=1046, highwayname=I-205, highway_direction=NORTH, highway_shortdirection=N, latlon=45.478984,-122.565617, detectors=[Document{{detectorid=1361, lanenumber=1, detectorclass=1}}, Document{{detectorid=1362, lanenumber=2, detectorclass=1}}, Document{{detectorid=1363, lanenumber=3, detectorclass=1}}], length=</a:t>
            </a:r>
            <a:r>
              <a:rPr lang="en" sz="1000">
                <a:highlight>
                  <a:srgbClr val="FFFF00"/>
                </a:highlight>
              </a:rPr>
              <a:t>1.6</a:t>
            </a:r>
            <a:r>
              <a:rPr lang="en" sz="1000"/>
              <a:t>, stationclass=1, stationid=</a:t>
            </a:r>
            <a:r>
              <a:rPr lang="en" sz="1000">
                <a:highlight>
                  <a:srgbClr val="FFFF00"/>
                </a:highlight>
              </a:rPr>
              <a:t>1047</a:t>
            </a:r>
            <a:r>
              <a:rPr lang="en" sz="1000"/>
              <a:t>}}</a:t>
            </a:r>
            <a:endParaRPr sz="10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Get station id  and length from the document returned and store it in variables.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Get loopdata collection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 txBox="1"/>
          <p:nvPr>
            <p:ph type="title"/>
          </p:nvPr>
        </p:nvSpPr>
        <p:spPr>
          <a:xfrm>
            <a:off x="819150" y="700700"/>
            <a:ext cx="75057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Query - 3: Single-Day Station Travel Times: Find travel time for station Foster NB for 5-minute intervals for Sept 22, 2011.  Report travel time in seconds.</a:t>
            </a:r>
            <a:endParaRPr b="1"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819150" y="1518550"/>
            <a:ext cx="75057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5"/>
            </a:pPr>
            <a:r>
              <a:rPr lang="en"/>
              <a:t>Aggregation pipeline stages on loopdata collection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Project only stationid, starttime and speed fields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Filter documents "stationid"= “Foster NB station id=1047” 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Filter documents based on date (22nd Sept 2011).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700">
                <a:highlight>
                  <a:srgbClr val="FFFF00"/>
                </a:highlight>
              </a:rPr>
              <a:t>D</a:t>
            </a:r>
            <a:r>
              <a:rPr lang="en" sz="700">
                <a:highlight>
                  <a:srgbClr val="FFFF00"/>
                </a:highlight>
              </a:rPr>
              <a:t>ocument{{_id=5de8b909cc1dea7ab4dbb903, stationid=1047, starttime=Thu Sep 22 22:36:40 PDT 2011, speed=58}}</a:t>
            </a:r>
            <a:endParaRPr sz="7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highlight>
                  <a:srgbClr val="FFFF00"/>
                </a:highlight>
              </a:rPr>
              <a:t>Document{{_id=5de8b9edcc1dea7ab4dfaed7, stationid=1047, starttime=Thu Sep 22 22:36:40 PDT 2011, speed=55}}</a:t>
            </a:r>
            <a:endParaRPr sz="7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highlight>
                  <a:srgbClr val="FFFF00"/>
                </a:highlight>
              </a:rPr>
              <a:t>Document{{_id=5de8bad1cc1dea7ab4e3a4ab, stationid=1047, starttime=Thu Sep 22 22:36:40 PDT 2011, speed=54}</a:t>
            </a:r>
            <a:r>
              <a:rPr lang="en" sz="700"/>
              <a:t>}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highlight>
                  <a:srgbClr val="00FF00"/>
                </a:highlight>
              </a:rPr>
              <a:t>Document{{_id=5de8b909cc1dea7ab4dbb904, stationid=1047, starttime=Thu Sep 22 22:37:00 PDT 2011, speed=62}}</a:t>
            </a:r>
            <a:endParaRPr sz="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highlight>
                  <a:srgbClr val="00FF00"/>
                </a:highlight>
              </a:rPr>
              <a:t>Document{{_id=5de8b9edcc1dea7ab4dfaed8, stationid=1047, starttime=Thu Sep 22 22:37:00 PDT 2011, speed=63}}</a:t>
            </a:r>
            <a:endParaRPr sz="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highlight>
                  <a:srgbClr val="00FF00"/>
                </a:highlight>
              </a:rPr>
              <a:t>Document{{_id=5de8bad1cc1dea7ab4e3a4ac, stationid=1047, starttime=Thu Sep 22 22:37:00 PDT 2011, speed=57}}</a:t>
            </a:r>
            <a:endParaRPr sz="700">
              <a:highlight>
                <a:srgbClr val="00FF00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600" y="2706150"/>
            <a:ext cx="3230850" cy="18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>
            <p:ph type="title"/>
          </p:nvPr>
        </p:nvSpPr>
        <p:spPr>
          <a:xfrm>
            <a:off x="819150" y="664950"/>
            <a:ext cx="75057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Query - 3: Single-Day Station Travel Times: Find travel time for station Foster NB for 5-minute intervals for Sept 22, 2011.  Report travel time in seconds.</a:t>
            </a:r>
            <a:endParaRPr b="1"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819150" y="1482575"/>
            <a:ext cx="7505700" cy="29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5"/>
            </a:pPr>
            <a:r>
              <a:rPr lang="en"/>
              <a:t>Aggregation pipeline stages on loopdata collection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4"/>
            </a:pPr>
            <a:r>
              <a:rPr lang="en"/>
              <a:t>Group documents on starttime and find average speed based on starttime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9144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 startAt="4"/>
            </a:pPr>
            <a:r>
              <a:rPr lang="en"/>
              <a:t>Sort the documents in ascending order based on _id field which is starttime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 rotWithShape="1">
          <a:blip r:embed="rId3">
            <a:alphaModFix/>
          </a:blip>
          <a:srcRect b="67433" l="0" r="0" t="-362"/>
          <a:stretch/>
        </p:blipFill>
        <p:spPr>
          <a:xfrm>
            <a:off x="2702775" y="2085062"/>
            <a:ext cx="2993325" cy="9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 rotWithShape="1">
          <a:blip r:embed="rId4">
            <a:alphaModFix/>
          </a:blip>
          <a:srcRect b="5615" l="0" r="0" t="0"/>
          <a:stretch/>
        </p:blipFill>
        <p:spPr>
          <a:xfrm>
            <a:off x="3207250" y="3400300"/>
            <a:ext cx="1984351" cy="13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>
            <p:ph type="title"/>
          </p:nvPr>
        </p:nvSpPr>
        <p:spPr>
          <a:xfrm>
            <a:off x="819150" y="557400"/>
            <a:ext cx="75057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Query - 3: Single-Day Station Travel Times: Find travel time for station Foster NB for 5-minute intervals for Sept 22, 2011.  Report travel time in seconds.</a:t>
            </a:r>
            <a:endParaRPr b="1"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729525" y="842250"/>
            <a:ext cx="7505700" cy="30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6"/>
            </a:pPr>
            <a:r>
              <a:rPr lang="en"/>
              <a:t>5 minute interval travel time calculation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675" y="1299150"/>
            <a:ext cx="6714076" cy="34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>
            <p:ph type="title"/>
          </p:nvPr>
        </p:nvSpPr>
        <p:spPr>
          <a:xfrm>
            <a:off x="819150" y="324425"/>
            <a:ext cx="75057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Query - 3: Single-Day Station Travel Times: Find travel time for station Foster NB for 5-minute intervals for Sept 22, 2011.  Report travel time in seconds.</a:t>
            </a:r>
            <a:endParaRPr b="1"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050" y="1268800"/>
            <a:ext cx="3753000" cy="35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300" y="1268800"/>
            <a:ext cx="3864705" cy="35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>
            <p:ph type="title"/>
          </p:nvPr>
        </p:nvSpPr>
        <p:spPr>
          <a:xfrm>
            <a:off x="707300" y="414050"/>
            <a:ext cx="75057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Query - 3: Single-Day Station Travel Times: Find travel time for station Foster NB for 5-minute intervals for Sept 22, 2011.  Report travel time in seconds.</a:t>
            </a:r>
            <a:endParaRPr b="1"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819150" y="270675"/>
            <a:ext cx="75057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Query - 3: Single-Day Station Travel Times: Find travel time for station Foster NB for 5-minute intervals for Sept 22, 2011.  Report travel time in seconds.</a:t>
            </a:r>
            <a:endParaRPr b="1" sz="1400"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869300"/>
            <a:ext cx="7959638" cy="388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88" y="549675"/>
            <a:ext cx="8010827" cy="42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400" y="2688575"/>
            <a:ext cx="2343210" cy="20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450" y="1021525"/>
            <a:ext cx="7061100" cy="15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00" y="1146803"/>
            <a:ext cx="4168699" cy="3611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350" y="1146800"/>
            <a:ext cx="4016301" cy="36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75" y="1218259"/>
            <a:ext cx="4114924" cy="3521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33841"/>
            <a:ext cx="4114926" cy="3490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Data Model</a:t>
            </a:r>
            <a:endParaRPr b="1"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00" y="1057375"/>
            <a:ext cx="4097001" cy="37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82371"/>
            <a:ext cx="4224450" cy="3722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75" y="1004925"/>
            <a:ext cx="3933749" cy="3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04925"/>
            <a:ext cx="4209574" cy="18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819150" y="300250"/>
            <a:ext cx="75057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Query - 5 : Peak Period Travel Times: Find the average travel time for 7-9AM and 4-6PM on September 22, 2011 for the I-205 NB freeway. Report travel time in minutes.</a:t>
            </a:r>
            <a:endParaRPr/>
          </a:p>
        </p:txBody>
      </p:sp>
      <p:sp>
        <p:nvSpPr>
          <p:cNvPr id="256" name="Google Shape;256;p34"/>
          <p:cNvSpPr txBox="1"/>
          <p:nvPr>
            <p:ph idx="1" type="body"/>
          </p:nvPr>
        </p:nvSpPr>
        <p:spPr>
          <a:xfrm>
            <a:off x="819150" y="868400"/>
            <a:ext cx="7505700" cy="39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Pseudo</a:t>
            </a:r>
            <a:r>
              <a:rPr b="1" lang="en"/>
              <a:t> Code :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Get Collection stations.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Get Collection loopdata.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Applying filter highwayName=”I-205” and direction=”North” on Collection stations. And store result of all stations  in new FindIterable(Set of document).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Declare one  variable totalTravelTime to store final result.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Iterate using loop on set of document for each station.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Get station id  and length from the set of document returned and store it in variables.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Aggregation pipeline stages for each station on loopdata collection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Project only stationid, starttime and speed fields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Filter documents “stationid”, which we have stored in variable.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Filter documents based on date (22nd Sept 2011) and time between 07:00 to 09:00 AM and 16:00 to 18:00 PM.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Group documents on starttime and find average speed based on starttime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Sort the documents in ascending order based on _id field which is starttime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450" y="323050"/>
            <a:ext cx="6222924" cy="441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idx="1" type="body"/>
          </p:nvPr>
        </p:nvSpPr>
        <p:spPr>
          <a:xfrm>
            <a:off x="819150" y="496575"/>
            <a:ext cx="7505700" cy="4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Calculate total speed and count  for station by summing all speeds and count each row  of set of document returned by aggregation pipeline.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8.  Calculate average using total speed and count got in step-7 using below formula.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AvgSpeed = TotalSpeed/Count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9. Calculate travel time of station in minutes using length of station which we have stored in variable and AvgSpeed using below formula.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Traveltime = (length/AvgSpeed)*60;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10. Add travel time in </a:t>
            </a:r>
            <a:r>
              <a:rPr lang="en"/>
              <a:t>totalTravelTime</a:t>
            </a:r>
            <a:r>
              <a:rPr lang="en"/>
              <a:t> variable for each station like below  to calculate total travel time of highway “I-205 NB”.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totalTravelTime</a:t>
            </a:r>
            <a:r>
              <a:rPr lang="en"/>
              <a:t>=</a:t>
            </a:r>
            <a:r>
              <a:rPr lang="en"/>
              <a:t>totalTravelTime+Traveltime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11. Out side loop print totalTravelTime.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819150" y="486175"/>
            <a:ext cx="75057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Query - 5 : Peak Period Travel Times: Find the average travel time for 7-9AM and 4-6PM on September 22, 2011 for the I-205 NB freeway. Report travel time in minutes.</a:t>
            </a:r>
            <a:endParaRPr/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600" y="1033300"/>
            <a:ext cx="7505699" cy="3817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925" y="397425"/>
            <a:ext cx="7114151" cy="4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500" y="4214750"/>
            <a:ext cx="4792925" cy="3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075" y="372625"/>
            <a:ext cx="7670750" cy="371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1495649" y="1748700"/>
            <a:ext cx="61527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Critique and Lessons Learned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/>
          <p:nvPr>
            <p:ph idx="1" type="body"/>
          </p:nvPr>
        </p:nvSpPr>
        <p:spPr>
          <a:xfrm>
            <a:off x="819150" y="665600"/>
            <a:ext cx="7505700" cy="3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Tried writing queries in noSQL using NoSQL Booster, ran into so many difficulties.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Used java mongoclient driver to connect to mongodb and written and executed queries in java (except the 1st).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queries 2,3,4,5, initially we tried taking date as String, used regex for pattern searching in the code.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Complicated query, performance issue, also difficult to execute query to calculate speed for 5 minute interval.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Later, we used DATE datatype.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Performance improved a bit, code became less complicated.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819150" y="1674900"/>
            <a:ext cx="7505700" cy="27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Set:</a:t>
            </a:r>
            <a:r>
              <a:rPr lang="en"/>
              <a:t> Freeway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NoSQL DB:</a:t>
            </a:r>
            <a:r>
              <a:rPr lang="en"/>
              <a:t> MongoDB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idx="1" type="body"/>
          </p:nvPr>
        </p:nvSpPr>
        <p:spPr>
          <a:xfrm>
            <a:off x="819150" y="759600"/>
            <a:ext cx="7505700" cy="3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Cleaning: without data cleaning we had 17.9M documents, that we could have queried with condition dqflag=0 (so that the query only returns uncorrupted data), but cleaning the data reduced it to 13M and improved performance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Implementation phase was different than the planning phase, where we made a lot of changes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During planning, considered only secondary index on detector_id in loopdata collection.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Did not consider any other index, because of the update scenario.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Later added stationid in loopdata and created a compound index on stationid and starttime.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Performance improved drastically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also realised that since the stations collection had only 17 documents, so indexes on this collection can’t possibly improve the performance by much.</a:t>
            </a:r>
            <a:endParaRPr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663500" y="414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Time stats</a:t>
            </a:r>
            <a:endParaRPr/>
          </a:p>
        </p:txBody>
      </p:sp>
      <p:graphicFrame>
        <p:nvGraphicFramePr>
          <p:cNvPr id="304" name="Google Shape;304;p43"/>
          <p:cNvGraphicFramePr/>
          <p:nvPr/>
        </p:nvGraphicFramePr>
        <p:xfrm>
          <a:off x="924200" y="116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{4FDD2A14-D6F4-4AC0-A569-C7ECFE3C2532}</a:tableStyleId>
              </a:tblPr>
              <a:tblGrid>
                <a:gridCol w="1276650"/>
                <a:gridCol w="970975"/>
              </a:tblGrid>
              <a:tr h="286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Without index: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With index: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8.476 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8.438s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9.683 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1.842 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9.875 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2.493 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13.322 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2.008 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80.025 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3.088 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1.318 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1.251 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05" name="Google Shape;3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550" y="1167113"/>
            <a:ext cx="4868875" cy="31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3672000" y="4344025"/>
            <a:ext cx="4826400" cy="2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X: Query run time in seconds</a:t>
            </a:r>
            <a:br>
              <a:rPr lang="en" sz="1000"/>
            </a:br>
            <a:r>
              <a:rPr lang="en" sz="1000"/>
              <a:t>Y: Queries</a:t>
            </a: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Appendix: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title"/>
          </p:nvPr>
        </p:nvSpPr>
        <p:spPr>
          <a:xfrm>
            <a:off x="819150" y="845600"/>
            <a:ext cx="75057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Query-1:</a:t>
            </a:r>
            <a:r>
              <a:rPr b="1" lang="en" sz="1400"/>
              <a:t> </a:t>
            </a:r>
            <a:r>
              <a:rPr b="1" lang="en" sz="1400"/>
              <a:t>Count high speeds: Find the number of speeds &gt; 100 in the data set</a:t>
            </a:r>
            <a:endParaRPr b="1" sz="1400"/>
          </a:p>
        </p:txBody>
      </p:sp>
      <p:sp>
        <p:nvSpPr>
          <p:cNvPr id="317" name="Google Shape;317;p45"/>
          <p:cNvSpPr txBox="1"/>
          <p:nvPr>
            <p:ph type="title"/>
          </p:nvPr>
        </p:nvSpPr>
        <p:spPr>
          <a:xfrm>
            <a:off x="819150" y="424700"/>
            <a:ext cx="75057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SECTION A - Queries attempted</a:t>
            </a:r>
            <a:endParaRPr b="1" sz="1400"/>
          </a:p>
        </p:txBody>
      </p:sp>
      <p:pic>
        <p:nvPicPr>
          <p:cNvPr id="318" name="Google Shape;3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625" y="1393775"/>
            <a:ext cx="7105925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819150" y="845600"/>
            <a:ext cx="75057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Query - 2: Volume: Find the total volume for the station Foster NB for Sept. 21, 2011.</a:t>
            </a:r>
            <a:endParaRPr b="1" sz="1400">
              <a:solidFill>
                <a:srgbClr val="7F6000"/>
              </a:solidFill>
            </a:endParaRPr>
          </a:p>
        </p:txBody>
      </p:sp>
      <p:pic>
        <p:nvPicPr>
          <p:cNvPr id="324" name="Google Shape;3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500" y="1323500"/>
            <a:ext cx="5348301" cy="30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6"/>
          <p:cNvPicPr preferRelativeResize="0"/>
          <p:nvPr/>
        </p:nvPicPr>
        <p:blipFill rotWithShape="1">
          <a:blip r:embed="rId4">
            <a:alphaModFix/>
          </a:blip>
          <a:srcRect b="0" l="0" r="0" t="24121"/>
          <a:stretch/>
        </p:blipFill>
        <p:spPr>
          <a:xfrm>
            <a:off x="2058725" y="4462475"/>
            <a:ext cx="4333875" cy="2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819150" y="461400"/>
            <a:ext cx="75057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Query - 4 :  Peak Period Travel Times: Find the average travel time for 7-9AM and 4-6PM on September 22, 2011 for station Foster NB. Report travel time in seconds.</a:t>
            </a:r>
            <a:endParaRPr/>
          </a:p>
        </p:txBody>
      </p:sp>
      <p:pic>
        <p:nvPicPr>
          <p:cNvPr id="331" name="Google Shape;3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116275"/>
            <a:ext cx="7429428" cy="339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875" y="298275"/>
            <a:ext cx="6940624" cy="386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875" y="4082125"/>
            <a:ext cx="5577274" cy="43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850" y="1047325"/>
            <a:ext cx="6079067" cy="36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9"/>
          <p:cNvSpPr txBox="1"/>
          <p:nvPr/>
        </p:nvSpPr>
        <p:spPr>
          <a:xfrm>
            <a:off x="430988" y="461975"/>
            <a:ext cx="7858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Query - 6: Route Finding: Find a route from Johnson Creek to Columbia Blvd on I-205 NB using the upstream and downstream fields.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25" y="1876650"/>
            <a:ext cx="7678351" cy="14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0"/>
          <p:cNvSpPr txBox="1"/>
          <p:nvPr/>
        </p:nvSpPr>
        <p:spPr>
          <a:xfrm>
            <a:off x="466963" y="677800"/>
            <a:ext cx="7858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Query - 6: Route Finding: Find a route from Johnson Creek to Columbia Blvd on I-205 NB using the upstream and downstream fields.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>
            <p:ph idx="1" type="body"/>
          </p:nvPr>
        </p:nvSpPr>
        <p:spPr>
          <a:xfrm>
            <a:off x="819150" y="9860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https://drive.google.com/drive/folders/1A8DhOPhZ-NMtKyJcrewnzmdSpFRDn_Ry</a:t>
            </a:r>
            <a:endParaRPr/>
          </a:p>
        </p:txBody>
      </p:sp>
      <p:sp>
        <p:nvSpPr>
          <p:cNvPr id="355" name="Google Shape;355;p51"/>
          <p:cNvSpPr txBox="1"/>
          <p:nvPr>
            <p:ph type="title"/>
          </p:nvPr>
        </p:nvSpPr>
        <p:spPr>
          <a:xfrm>
            <a:off x="819150" y="424700"/>
            <a:ext cx="75057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SECTION B - Material</a:t>
            </a:r>
            <a:endParaRPr b="1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>
            <p:ph type="title"/>
          </p:nvPr>
        </p:nvSpPr>
        <p:spPr>
          <a:xfrm>
            <a:off x="819150" y="520150"/>
            <a:ext cx="75057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Freeway Dataset</a:t>
            </a:r>
            <a:endParaRPr/>
          </a:p>
        </p:txBody>
      </p:sp>
      <p:sp>
        <p:nvSpPr>
          <p:cNvPr id="145" name="Google Shape;145;p16"/>
          <p:cNvSpPr txBox="1"/>
          <p:nvPr>
            <p:ph idx="1" type="body"/>
          </p:nvPr>
        </p:nvSpPr>
        <p:spPr>
          <a:xfrm>
            <a:off x="819150" y="1330100"/>
            <a:ext cx="3376200" cy="31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focuses on I-205 NB and SB;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station is a set of related loop detectors.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detector refers to a single dual-loop detector.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Loopdata contains 20-second speed, occupancy, volume and data quality flags for the freeway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025" y="1974974"/>
            <a:ext cx="2889700" cy="16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725" y="1355575"/>
            <a:ext cx="1118450" cy="305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/>
          <p:nvPr>
            <p:ph idx="1" type="body"/>
          </p:nvPr>
        </p:nvSpPr>
        <p:spPr>
          <a:xfrm>
            <a:off x="894025" y="22692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Thank you! </a:t>
            </a:r>
            <a:b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Questions?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219250" y="382825"/>
            <a:ext cx="80931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Collection: </a:t>
            </a:r>
            <a:r>
              <a:rPr b="1" lang="en"/>
              <a:t>stations</a:t>
            </a:r>
            <a:endParaRPr b="1"/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50" y="1115725"/>
            <a:ext cx="8695199" cy="369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227600" y="344925"/>
            <a:ext cx="76068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Collection: </a:t>
            </a:r>
            <a:r>
              <a:rPr b="1" lang="en"/>
              <a:t>loopdata</a:t>
            </a:r>
            <a:endParaRPr b="1"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00" y="1451925"/>
            <a:ext cx="8708074" cy="25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819150" y="781400"/>
            <a:ext cx="7505700" cy="26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Station documents with their respective list of detectorids, </a:t>
            </a:r>
            <a:r>
              <a:rPr i="1" lang="en"/>
              <a:t>mainly because all the queries were for specific stations, so while fetching a station document, all the detectors that are a part of the station are also fetched along with it. Plus, redundancy of same data in multiple tables was avoided.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Added highway information in the Stations collection, risking redundancy, </a:t>
            </a:r>
            <a:r>
              <a:rPr i="1" lang="en"/>
              <a:t>mainly because the chances of data related to highways getting update is too less. This </a:t>
            </a:r>
            <a:r>
              <a:rPr i="1" lang="en"/>
              <a:t>redundancy</a:t>
            </a:r>
            <a:r>
              <a:rPr i="1" lang="en"/>
              <a:t> allows for lookups to be avoided.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Freeway data is loaded as is, with addition to the related stationid, </a:t>
            </a:r>
            <a:r>
              <a:rPr i="1" lang="en"/>
              <a:t>mainly for 2 reasons: </a:t>
            </a:r>
            <a:br>
              <a:rPr i="1" lang="en"/>
            </a:br>
            <a:r>
              <a:rPr i="1" lang="en"/>
              <a:t>1) being a write-intensive table, we wanted to let the structure be as simple as possible</a:t>
            </a:r>
            <a:br>
              <a:rPr i="1" lang="en"/>
            </a:br>
            <a:r>
              <a:rPr i="1" lang="en"/>
              <a:t>2) if we need to shard the data, we would do with stationid as the shard key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819150" y="962200"/>
            <a:ext cx="7505700" cy="3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ETL from CSV files to collections in MongoDB:</a:t>
            </a:r>
            <a:r>
              <a:rPr lang="en"/>
              <a:t> ETL between the csv files to MongoDB deployment in GCP was done using pymongo Mongoclient in python, where much of the datatype casting and Null values were handled.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Data has been cleaned for the following scenarios</a:t>
            </a:r>
            <a:r>
              <a:rPr lang="en"/>
              <a:t>:</a:t>
            </a:r>
            <a:br>
              <a:rPr lang="en"/>
            </a:br>
            <a:r>
              <a:rPr lang="en"/>
              <a:t>1) speed &lt; 5 MPH</a:t>
            </a:r>
            <a:br>
              <a:rPr lang="en"/>
            </a:br>
            <a:r>
              <a:rPr lang="en"/>
              <a:t>2) volume=0, speed&gt;0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We’ve attempted all 6 questions for this dataset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Demonstration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